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5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3" r:id="rId11"/>
    <p:sldId id="284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06E3D3-C981-4443-8C1C-9B2681F22698}" v="1" dt="2025-09-16T14:35:41.579"/>
    <p1510:client id="{8D2B9D3A-C34B-4543-9039-73C6A171CF96}" v="1" dt="2025-09-16T14:32:32.583"/>
    <p1510:client id="{AB3AB932-653C-47F3-986B-8D7764ABBD4A}" v="1" dt="2025-09-16T14:38:52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0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1T11:47:38.6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24499,'0'867'0,"722"-867"0,-722-867 0,-722 867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91F-FBF5-4C30-BBD9-B6A7D1D5DC5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977C-0542-47BA-9B3A-6EBCEC17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6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91F-FBF5-4C30-BBD9-B6A7D1D5DC5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977C-0542-47BA-9B3A-6EBCEC17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6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91F-FBF5-4C30-BBD9-B6A7D1D5DC5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977C-0542-47BA-9B3A-6EBCEC17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39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693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5244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604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007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1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91F-FBF5-4C30-BBD9-B6A7D1D5DC5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977C-0542-47BA-9B3A-6EBCEC17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9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91F-FBF5-4C30-BBD9-B6A7D1D5DC5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977C-0542-47BA-9B3A-6EBCEC17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0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91F-FBF5-4C30-BBD9-B6A7D1D5DC5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977C-0542-47BA-9B3A-6EBCEC17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91F-FBF5-4C30-BBD9-B6A7D1D5DC5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977C-0542-47BA-9B3A-6EBCEC17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0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91F-FBF5-4C30-BBD9-B6A7D1D5DC5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977C-0542-47BA-9B3A-6EBCEC17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5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91F-FBF5-4C30-BBD9-B6A7D1D5DC5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977C-0542-47BA-9B3A-6EBCEC17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7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91F-FBF5-4C30-BBD9-B6A7D1D5DC5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977C-0542-47BA-9B3A-6EBCEC17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2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291F-FBF5-4C30-BBD9-B6A7D1D5DC5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5977C-0542-47BA-9B3A-6EBCEC17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8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D291F-FBF5-4C30-BBD9-B6A7D1D5DC5F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5977C-0542-47BA-9B3A-6EBCEC17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2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918D9-91FF-4F58-B64A-0F3AE67D49B8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1044F-5E46-4ED8-B49B-67E6C88C8D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9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18.jpeg"/><Relationship Id="rId3" Type="http://schemas.openxmlformats.org/officeDocument/2006/relationships/image" Target="../media/image4.jpeg"/><Relationship Id="rId21" Type="http://schemas.openxmlformats.org/officeDocument/2006/relationships/image" Target="../media/image21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7.emf"/><Relationship Id="rId2" Type="http://schemas.openxmlformats.org/officeDocument/2006/relationships/image" Target="../media/image3.png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2.jpeg"/><Relationship Id="rId19" Type="http://schemas.openxmlformats.org/officeDocument/2006/relationships/image" Target="../media/image19.png"/><Relationship Id="rId4" Type="http://schemas.openxmlformats.org/officeDocument/2006/relationships/image" Target="../media/image5.jpeg"/><Relationship Id="rId9" Type="http://schemas.openxmlformats.org/officeDocument/2006/relationships/image" Target="../media/image11.jpeg"/><Relationship Id="rId14" Type="http://schemas.openxmlformats.org/officeDocument/2006/relationships/hyperlink" Target="https://www.microplasticsforbreakfast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6.png"/><Relationship Id="rId10" Type="http://schemas.openxmlformats.org/officeDocument/2006/relationships/image" Target="../media/image26.jpeg"/><Relationship Id="rId4" Type="http://schemas.openxmlformats.org/officeDocument/2006/relationships/image" Target="../media/image5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4.jpeg"/><Relationship Id="rId7" Type="http://schemas.openxmlformats.org/officeDocument/2006/relationships/customXml" Target="../ink/ink1.xml"/><Relationship Id="rId12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0.jpeg"/><Relationship Id="rId5" Type="http://schemas.openxmlformats.org/officeDocument/2006/relationships/image" Target="../media/image6.png"/><Relationship Id="rId10" Type="http://schemas.openxmlformats.org/officeDocument/2006/relationships/image" Target="../media/image29.jpeg"/><Relationship Id="rId4" Type="http://schemas.openxmlformats.org/officeDocument/2006/relationships/image" Target="../media/image5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572577" y="6499514"/>
            <a:ext cx="325004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Septembar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</a:t>
            </a:r>
            <a:r>
              <a:rPr kumimoji="0" lang="sr-Latn-R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Novi Sad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F1133F4-79F2-E8B0-6DA0-C03424311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321" y="4200242"/>
            <a:ext cx="3243532" cy="1437120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Aptos" panose="020B0004020202020204" pitchFamily="34" charset="0"/>
              </a:rPr>
              <a:t>QR for the Conference Abstract Book</a:t>
            </a:r>
          </a:p>
        </p:txBody>
      </p:sp>
      <p:pic>
        <p:nvPicPr>
          <p:cNvPr id="5" name="Picture 4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5E091F21-B633-B8B0-A88A-6910606CE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966" y="1259649"/>
            <a:ext cx="5368057" cy="523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1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0D002-7037-1C40-166C-31F4E6023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872D95-44D8-C590-41F0-98ED16642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8445"/>
            <a:ext cx="12192000" cy="27939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5AEDEA-E8F6-C933-8958-8ADFAA0C71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2" y="60325"/>
            <a:ext cx="2285007" cy="972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94CC0B-B9EE-017C-6F81-572E7FCD7D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90" y="126744"/>
            <a:ext cx="862350" cy="848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9FB729-3932-80A4-42B4-F7E92E4723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471" y="126744"/>
            <a:ext cx="5786563" cy="8666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570329-E1F6-5AD1-A851-E97F7E4D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278" y="230836"/>
            <a:ext cx="2510812" cy="52308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endParaRPr lang="en-US" sz="3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25B7EEC5-4B3B-FFD3-2DFC-8E795837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179559"/>
              </p:ext>
            </p:extLst>
          </p:nvPr>
        </p:nvGraphicFramePr>
        <p:xfrm>
          <a:off x="288821" y="1188657"/>
          <a:ext cx="7047046" cy="43281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23523">
                  <a:extLst>
                    <a:ext uri="{9D8B030D-6E8A-4147-A177-3AD203B41FA5}">
                      <a16:colId xmlns:a16="http://schemas.microsoft.com/office/drawing/2014/main" val="2395721821"/>
                    </a:ext>
                  </a:extLst>
                </a:gridCol>
                <a:gridCol w="3523523">
                  <a:extLst>
                    <a:ext uri="{9D8B030D-6E8A-4147-A177-3AD203B41FA5}">
                      <a16:colId xmlns:a16="http://schemas.microsoft.com/office/drawing/2014/main" val="401735671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Activity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of 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92148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2.1 Development of filtration method - Pilot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Researches from HU are developing filtration method for two partners – </a:t>
                      </a:r>
                    </a:p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Baja and </a:t>
                      </a:r>
                      <a:r>
                        <a:rPr lang="en-US" sz="14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Sombor</a:t>
                      </a: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(two wastewater facilities in CBC region) – in progress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1355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2.2 Procurement of the equipment for filtration of microplastics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9879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2.3 Testing of a developed solution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progress</a:t>
                      </a:r>
                      <a:endParaRPr lang="en-US" sz="14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778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2.4 Mapping of existing wastewater facilities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</a:t>
                      </a: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 progress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2976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3.1 Educational activities in elementary schools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6 schools (3 HU/3 SRB), 40 pupils/education </a:t>
                      </a:r>
                      <a:r>
                        <a:rPr lang="sr-Latn-R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– </a:t>
                      </a:r>
                      <a:r>
                        <a:rPr lang="sr-Latn-RS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started in HU</a:t>
                      </a:r>
                      <a:endParaRPr lang="en-US" sz="14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9334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3.2 Educational activities in high schools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6 schools (3 HU/3 SRB), 25 students/education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34517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3.3 Education of water management, LSG, population, NGO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round tables (1 HU/1 SRB), 30 people/ education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5123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3.4 Cross border conference, study tour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Conference – 18.09.2025., Novi Sad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5594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3.5 Development of software solution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WEB platform – in progress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614625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05F3C2A1-E8EF-055E-5191-521AF1081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32" y="975014"/>
            <a:ext cx="3275381" cy="459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E0B31-CD23-79E2-D21B-E656560A5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C536D1-9F3A-8779-A03D-0E06858DE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8445"/>
            <a:ext cx="12192000" cy="27939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6A6B82-02C6-7A83-A606-459A873282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2" y="60325"/>
            <a:ext cx="2285007" cy="972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6007AD-E714-52CC-A760-24CD7B7061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90" y="126744"/>
            <a:ext cx="862350" cy="848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395E26-8BA4-9FCB-AEFD-2774F3ABA5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471" y="126744"/>
            <a:ext cx="5786563" cy="86668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75DEDD-0173-3C11-3B57-7E01DACC7663}"/>
              </a:ext>
            </a:extLst>
          </p:cNvPr>
          <p:cNvSpPr txBox="1">
            <a:spLocks/>
          </p:cNvSpPr>
          <p:nvPr/>
        </p:nvSpPr>
        <p:spPr>
          <a:xfrm>
            <a:off x="534573" y="1216211"/>
            <a:ext cx="10494498" cy="235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name of the entire Team of MICROPLASTICS Project</a:t>
            </a:r>
          </a:p>
          <a:p>
            <a:pPr algn="ctr">
              <a:buFontTx/>
              <a:buChar char="-"/>
            </a:pP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javno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zdravlje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Vojvodine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SRB</a:t>
            </a:r>
          </a:p>
          <a:p>
            <a:pPr algn="ctr">
              <a:buFontTx/>
              <a:buChar char="-"/>
            </a:pP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Zavod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javno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zdravlje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Sombor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SRB</a:t>
            </a:r>
          </a:p>
          <a:p>
            <a:pPr algn="ctr">
              <a:buFontTx/>
              <a:buChar char="-"/>
            </a:pP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Nemzeti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Kozszolgaloti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Egyetem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(University of Public Service), HU</a:t>
            </a:r>
          </a:p>
          <a:p>
            <a:pPr algn="ctr">
              <a:buFontTx/>
              <a:buChar char="-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Fond “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Evropski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poslovi</a:t>
            </a:r>
            <a:r>
              <a:rPr lang="sr-Latn-R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razvoj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Autonomne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pokrajine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Vojvodine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SRB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103285-DC54-11B2-BB7C-48BC22564833}"/>
              </a:ext>
            </a:extLst>
          </p:cNvPr>
          <p:cNvSpPr/>
          <p:nvPr/>
        </p:nvSpPr>
        <p:spPr>
          <a:xfrm>
            <a:off x="2495110" y="4129712"/>
            <a:ext cx="7201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for attention!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206F73-EBCB-6EEC-DA86-9AC1EB8ABC40}"/>
              </a:ext>
            </a:extLst>
          </p:cNvPr>
          <p:cNvSpPr txBox="1"/>
          <p:nvPr/>
        </p:nvSpPr>
        <p:spPr>
          <a:xfrm>
            <a:off x="123099" y="6116805"/>
            <a:ext cx="92971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document has been produced with the financial assistance of the European Union through the Interreg VI-A IPA Hungary-Serbia programme. The content of the document is the sole responsibility of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Health Institute of Vojvodina </a:t>
            </a:r>
            <a:r>
              <a:rPr lang="hu-HU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can under no circumstances be regarded as reflecting the position of the European Union and/or the Managing Authority of the Programme. 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7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064000"/>
            <a:ext cx="12192000" cy="2793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262" y="993431"/>
            <a:ext cx="1986849" cy="6185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2" y="60325"/>
            <a:ext cx="2285007" cy="972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90" y="126744"/>
            <a:ext cx="862350" cy="848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471" y="126744"/>
            <a:ext cx="5786563" cy="8666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1DE73-30A8-AB43-A4AA-A301F33771F9}"/>
              </a:ext>
            </a:extLst>
          </p:cNvPr>
          <p:cNvSpPr txBox="1">
            <a:spLocks/>
          </p:cNvSpPr>
          <p:nvPr/>
        </p:nvSpPr>
        <p:spPr>
          <a:xfrm>
            <a:off x="231238" y="2034540"/>
            <a:ext cx="5731412" cy="3825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ID: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HUSRB/23R/12/089</a:t>
            </a:r>
            <a:endParaRPr lang="sr-Latn-R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acronym: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MICROPLASTICS</a:t>
            </a:r>
            <a:r>
              <a:rPr lang="sr-Latn-R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title</a:t>
            </a:r>
            <a:r>
              <a:rPr lang="sr-Latn-R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MInimizing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water contamination of </a:t>
            </a:r>
            <a:r>
              <a:rPr lang="en-US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microPLASTICS</a:t>
            </a: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Priority: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greener region</a:t>
            </a: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Biodiversity and reduce pollution</a:t>
            </a:r>
          </a:p>
          <a:p>
            <a:r>
              <a:rPr lang="sr-Latn-R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</a:t>
            </a:r>
            <a:r>
              <a:rPr lang="sr-Latn-R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the project: </a:t>
            </a:r>
            <a:r>
              <a:rPr lang="sr-Latn-R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1,372,328.40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EUR</a:t>
            </a:r>
            <a:endParaRPr lang="sr-Latn-R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Maximum EU contribution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sr-Latn-R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1,166,479.14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EUR</a:t>
            </a: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starting data: 01.07.2024.</a:t>
            </a:r>
          </a:p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end date: 30.06.2026.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3A2B2B-800E-59FE-9946-146BE0B7DB73}"/>
              </a:ext>
            </a:extLst>
          </p:cNvPr>
          <p:cNvSpPr txBox="1">
            <a:spLocks/>
          </p:cNvSpPr>
          <p:nvPr/>
        </p:nvSpPr>
        <p:spPr>
          <a:xfrm>
            <a:off x="5734752" y="786937"/>
            <a:ext cx="5786563" cy="2278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 VI-A IPA Hungary-Serbia </a:t>
            </a:r>
            <a:r>
              <a:rPr lang="en-US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implemented within the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2021-2027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 Union financial framework, under the Instrument for Pre-accession Assistance (IPA). </a:t>
            </a:r>
          </a:p>
          <a:p>
            <a:pPr algn="just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funds and supports co-operation projects of organizations located in the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-eligible area -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Hungarian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counties </a:t>
            </a:r>
            <a:r>
              <a:rPr lang="en-US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Csongrád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-Csanád and Bács-</a:t>
            </a:r>
            <a:r>
              <a:rPr lang="en-US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Kiskun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and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Serbian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territories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West </a:t>
            </a:r>
            <a:r>
              <a:rPr lang="en-US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Bačka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North </a:t>
            </a:r>
            <a:r>
              <a:rPr lang="en-US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Bačka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South </a:t>
            </a:r>
            <a:r>
              <a:rPr lang="en-US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Bačka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North Banat, Central Banat, South Banat and </a:t>
            </a:r>
            <a:r>
              <a:rPr lang="en-US" sz="12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Srem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just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helps the development of a stable and co-operating region and the overall quality of life in the border region; enables economic collaboration of organizations from the two countries, nurtures the common identity, and cultural and historical heritage of the border region; contributes to its environmental sustainability and safety. </a:t>
            </a:r>
            <a:endParaRPr lang="sr-Latn-R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3D26735-63BE-C809-C4DF-2ADB48911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239514"/>
              </p:ext>
            </p:extLst>
          </p:nvPr>
        </p:nvGraphicFramePr>
        <p:xfrm>
          <a:off x="5742927" y="3338929"/>
          <a:ext cx="5998112" cy="240755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59610">
                  <a:extLst>
                    <a:ext uri="{9D8B030D-6E8A-4147-A177-3AD203B41FA5}">
                      <a16:colId xmlns:a16="http://schemas.microsoft.com/office/drawing/2014/main" val="2065996621"/>
                    </a:ext>
                  </a:extLst>
                </a:gridCol>
                <a:gridCol w="1968905">
                  <a:extLst>
                    <a:ext uri="{9D8B030D-6E8A-4147-A177-3AD203B41FA5}">
                      <a16:colId xmlns:a16="http://schemas.microsoft.com/office/drawing/2014/main" val="2471578417"/>
                    </a:ext>
                  </a:extLst>
                </a:gridCol>
                <a:gridCol w="1035116">
                  <a:extLst>
                    <a:ext uri="{9D8B030D-6E8A-4147-A177-3AD203B41FA5}">
                      <a16:colId xmlns:a16="http://schemas.microsoft.com/office/drawing/2014/main" val="555927708"/>
                    </a:ext>
                  </a:extLst>
                </a:gridCol>
                <a:gridCol w="1314592">
                  <a:extLst>
                    <a:ext uri="{9D8B030D-6E8A-4147-A177-3AD203B41FA5}">
                      <a16:colId xmlns:a16="http://schemas.microsoft.com/office/drawing/2014/main" val="3064137817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1347214254"/>
                    </a:ext>
                  </a:extLst>
                </a:gridCol>
              </a:tblGrid>
              <a:tr h="484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Role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Official name of the organization</a:t>
                      </a:r>
                      <a:endParaRPr lang="en-US" sz="1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(in original language)</a:t>
                      </a:r>
                      <a:endParaRPr lang="en-US" sz="1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Country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NUTS III region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 equivalent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NUTS V - settlement(s)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3872780"/>
                  </a:ext>
                </a:extLst>
              </a:tr>
              <a:tr h="324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Institut za javno zdravlje Vojvodine</a:t>
                      </a:r>
                      <a:endParaRPr lang="en-US" sz="1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Serbia</a:t>
                      </a:r>
                      <a:endParaRPr lang="en-US" sz="1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Južnobački upravni okrug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Novi Sad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2654456"/>
                  </a:ext>
                </a:extLst>
              </a:tr>
              <a:tr h="324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A1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Zavod za javno zdravlje Sombor</a:t>
                      </a:r>
                      <a:endParaRPr lang="en-US" sz="1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Serbia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Zapadnobački upravni okrug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Sombor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9335646"/>
                  </a:ext>
                </a:extLst>
              </a:tr>
              <a:tr h="648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A2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Nemzeti Közszolgálati Egyetem</a:t>
                      </a:r>
                      <a:endParaRPr lang="en-US" sz="1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University of Public Service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Hungary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Budapest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Budapest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3756204"/>
                  </a:ext>
                </a:extLst>
              </a:tr>
              <a:tr h="484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A3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Fond "Evropski poslovi</a:t>
                      </a:r>
                      <a:r>
                        <a:rPr lang="en-GB" sz="1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 </a:t>
                      </a:r>
                      <a:r>
                        <a:rPr lang="en-GB" sz="11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razvoj</a:t>
                      </a: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" Autonomne pokrajine Vojvodine</a:t>
                      </a:r>
                      <a:endParaRPr lang="en-US" sz="1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Serbia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u-HU" sz="11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Južnobački upravni okrug</a:t>
                      </a:r>
                      <a:endParaRPr lang="en-US" sz="11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hu-HU" sz="11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Novi Sad</a:t>
                      </a:r>
                      <a:endParaRPr lang="en-US" sz="11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6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41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09C9A-09DF-245D-7937-0A9DBF386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4EFC13-146B-ADE5-ACB9-416479812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064000"/>
            <a:ext cx="12192000" cy="2793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930C00-3A44-65C6-513C-BC48BC142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85" y="993431"/>
            <a:ext cx="4715941" cy="6185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Overall Objective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876E5-BD8D-4FA6-727C-C02FB0DF72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2" y="60325"/>
            <a:ext cx="2285007" cy="972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412668-550E-C10E-A18B-1CA38EF9ED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90" y="126744"/>
            <a:ext cx="862350" cy="848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5AE83-D490-B8EB-1A42-8AB5500F96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471" y="126744"/>
            <a:ext cx="5786563" cy="86668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3BD889-8042-A177-32C5-D36AE7842B98}"/>
              </a:ext>
            </a:extLst>
          </p:cNvPr>
          <p:cNvSpPr txBox="1">
            <a:spLocks/>
          </p:cNvSpPr>
          <p:nvPr/>
        </p:nvSpPr>
        <p:spPr>
          <a:xfrm>
            <a:off x="476952" y="2073275"/>
            <a:ext cx="10515600" cy="35904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overall objective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to enhance environmental protection and reduce pollution by identifying</a:t>
            </a:r>
            <a:r>
              <a:rPr lang="sr-Latn-R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sources and reducing microplastic pollution in the water ecosystem within the </a:t>
            </a:r>
            <a:r>
              <a:rPr lang="en-US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crossborder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area</a:t>
            </a:r>
            <a:r>
              <a:rPr lang="sr-Latn-R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Bačka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/Bács-</a:t>
            </a:r>
            <a:r>
              <a:rPr lang="en-US" sz="2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Kiskun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going to be achieved through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sampling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identification of pollutants</a:t>
            </a:r>
            <a:r>
              <a:rPr lang="sr-Latn-R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well as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modeling and developing measures and tools to reduce the microplastics pollution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</a:t>
            </a:r>
            <a:r>
              <a:rPr lang="sr-Latn-R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ecosystem while at the same time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increasing public awareness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problem and solutions</a:t>
            </a:r>
            <a:r>
              <a:rPr lang="sr-Latn-R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developed.</a:t>
            </a:r>
            <a:endParaRPr lang="sr-Latn-R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5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B5331-8B84-3BF7-86A8-D0E2F82EA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5A85DC-FF68-621D-7CE4-21DA061E4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064000"/>
            <a:ext cx="12192000" cy="27939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453A02-6DAD-0A29-2A40-8E193D5A71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2" y="60325"/>
            <a:ext cx="2285007" cy="972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7244B7-2F04-7993-21E9-A6DF9B741D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90" y="126744"/>
            <a:ext cx="862350" cy="848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C49617-F732-07AB-92E7-F409E6B910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471" y="126744"/>
            <a:ext cx="5786563" cy="8666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C5C10-E88E-FA42-4FBE-0564EB2DF1A1}"/>
              </a:ext>
            </a:extLst>
          </p:cNvPr>
          <p:cNvSpPr txBox="1">
            <a:spLocks/>
          </p:cNvSpPr>
          <p:nvPr/>
        </p:nvSpPr>
        <p:spPr>
          <a:xfrm>
            <a:off x="344073" y="1387027"/>
            <a:ext cx="11642323" cy="4220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MICROPLASTICS project </a:t>
            </a:r>
            <a:r>
              <a:rPr lang="hu-H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focuses on preserving nature in the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cross border </a:t>
            </a:r>
            <a:r>
              <a:rPr lang="hu-H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area 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</a:t>
            </a:r>
            <a:r>
              <a:rPr lang="hu-H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identifying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hu-H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sources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pollution and </a:t>
            </a:r>
            <a:r>
              <a:rPr lang="hu-H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reducing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level of the water ecosystem pollution by microplastics. 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pecific set of outcomes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are: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hu-H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etermining the extent and amount of microplastics pollution 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within the </a:t>
            </a:r>
            <a:r>
              <a:rPr lang="hu-H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ecosystems 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hu-H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river, canals and wastewater treatment facilities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and </a:t>
            </a:r>
            <a:r>
              <a:rPr lang="hu-HU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identifying the sources</a:t>
            </a:r>
            <a:r>
              <a:rPr lang="hu-H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pollution within the CBC region, </a:t>
            </a:r>
            <a:r>
              <a:rPr lang="hu-H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including protected locations Gornje Podunavlje, Begečka jama, nature park Gemenc, Riha oxbow lake. </a:t>
            </a: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Establishing the </a:t>
            </a:r>
            <a:r>
              <a:rPr lang="hu-HU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system for measuring and monitoring </a:t>
            </a:r>
            <a:r>
              <a:rPr lang="hu-H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microplastics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the </a:t>
            </a:r>
            <a:r>
              <a:rPr lang="hu-HU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recommendations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increasing the efficiency of measures to protect nature and the environment</a:t>
            </a:r>
            <a:r>
              <a:rPr lang="en-GB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Designing t</a:t>
            </a:r>
            <a:r>
              <a:rPr lang="hu-H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</a:t>
            </a:r>
            <a:r>
              <a:rPr lang="hu-HU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pilot action </a:t>
            </a:r>
            <a:r>
              <a:rPr lang="hu-H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testing </a:t>
            </a:r>
            <a:r>
              <a:rPr lang="hu-H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filtration solution for wastewater treatment facilities 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identifying the waste water treatment facilities in the region for potential replication of project outcomes in the future. 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hu-H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ngaging school children, public officials, experts and the general public 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</a:t>
            </a:r>
            <a:r>
              <a:rPr lang="hu-H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educational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awareness</a:t>
            </a:r>
            <a:r>
              <a:rPr lang="hu-HU" sz="18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raising </a:t>
            </a:r>
            <a:r>
              <a:rPr lang="hu-HU" sz="1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r>
              <a:rPr lang="hu-HU" sz="18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reducing </a:t>
            </a:r>
            <a:r>
              <a:rPr lang="hu-H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and soil pollution and deterioration of natural habitats.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ADD52-C6F7-AC8C-6E52-A62A59EDA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980" y="713472"/>
            <a:ext cx="3661097" cy="523083"/>
          </a:xfrm>
        </p:spPr>
        <p:txBody>
          <a:bodyPr>
            <a:noAutofit/>
          </a:bodyPr>
          <a:lstStyle/>
          <a:p>
            <a:r>
              <a:rPr lang="sr-Latn-RS" sz="3600" b="1" dirty="0"/>
              <a:t>P</a:t>
            </a:r>
            <a:r>
              <a:rPr lang="en-US" sz="3600" b="1" dirty="0" err="1"/>
              <a:t>roject</a:t>
            </a:r>
            <a:r>
              <a:rPr lang="en-US" sz="3600" b="1" dirty="0"/>
              <a:t> Summary</a:t>
            </a:r>
            <a:endParaRPr lang="en-US" sz="3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3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7D7EA-580F-FD9E-CD1F-31F238144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026FB1-D27C-3B49-7BB0-6DEA289E1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064000"/>
            <a:ext cx="12192000" cy="27939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B4A52A-CA23-40D4-5A39-F5EBC1B444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2" y="60325"/>
            <a:ext cx="2285007" cy="972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B3C9C3-599A-FEF6-396C-CF340F460F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90" y="126744"/>
            <a:ext cx="862350" cy="848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7235EE-01E9-4D06-C5E0-16A9B003AF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471" y="126744"/>
            <a:ext cx="5786563" cy="8666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5D1233-0043-7568-197E-3EEA1FF8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4" y="1118009"/>
            <a:ext cx="3661097" cy="52308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 groups</a:t>
            </a:r>
            <a:endParaRPr lang="en-US" sz="3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5A7C7-9645-E3C6-889B-08EBEE738DBE}"/>
              </a:ext>
            </a:extLst>
          </p:cNvPr>
          <p:cNvSpPr txBox="1"/>
          <p:nvPr/>
        </p:nvSpPr>
        <p:spPr>
          <a:xfrm>
            <a:off x="281502" y="1857622"/>
            <a:ext cx="11275840" cy="3705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hu-HU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health experts </a:t>
            </a:r>
            <a: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within the partner organisation and within the sector (20 people)</a:t>
            </a:r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hu-HU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 </a:t>
            </a:r>
            <a:r>
              <a:rPr lang="en-US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organizations</a:t>
            </a:r>
            <a:r>
              <a:rPr lang="hu-HU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participating in the project (4 </a:t>
            </a:r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</a:t>
            </a:r>
            <a: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(3) </a:t>
            </a:r>
            <a:r>
              <a:rPr lang="hu-HU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children </a:t>
            </a:r>
            <a: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participating in the educational activities (200 pupils)</a:t>
            </a:r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b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(4) </a:t>
            </a:r>
            <a:r>
              <a:rPr lang="hu-HU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school Students </a:t>
            </a:r>
            <a: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participating in the educational activities (150 </a:t>
            </a:r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</a:t>
            </a:r>
            <a: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b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(5) </a:t>
            </a:r>
            <a:r>
              <a:rPr lang="hu-HU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management, public health, and local authorities representatives </a:t>
            </a:r>
            <a: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participating in the educational activities (20 people),</a:t>
            </a:r>
            <a:b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(6) </a:t>
            </a:r>
            <a:r>
              <a:rPr lang="hu-HU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population </a:t>
            </a:r>
            <a: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(200 people)</a:t>
            </a:r>
            <a:r>
              <a:rPr lang="en-U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b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(7) </a:t>
            </a:r>
            <a:r>
              <a:rPr lang="hu-HU" sz="18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NGO </a:t>
            </a:r>
            <a:r>
              <a:rPr lang="hu-HU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in nature preservation (4 NGO). </a:t>
            </a:r>
            <a:endParaRPr lang="en-US" sz="2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n-US" sz="2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9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6F1FB-EB6E-757A-8242-0B18DC7DC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C14456-6266-16F2-D7CE-43A2DC8D1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064000"/>
            <a:ext cx="12192000" cy="27939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7FB23E-5F98-6D39-251B-DD2CB5D693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2" y="60325"/>
            <a:ext cx="2285007" cy="972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B77AA4-70C5-288C-D6E1-08D026EBE8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90" y="126744"/>
            <a:ext cx="862350" cy="848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05871-7E5B-5FB0-E24C-C2ABD99AA8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471" y="126744"/>
            <a:ext cx="5769129" cy="8666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9F3692-EDA7-D37C-90D8-2C657C708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700" y="532674"/>
            <a:ext cx="3120390" cy="52308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Indicators</a:t>
            </a:r>
            <a:endParaRPr lang="en-US" sz="3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C997D2-3C35-CA12-1735-E57B9CEA9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27371"/>
              </p:ext>
            </p:extLst>
          </p:nvPr>
        </p:nvGraphicFramePr>
        <p:xfrm>
          <a:off x="354764" y="1169283"/>
          <a:ext cx="11514676" cy="46329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467263">
                  <a:extLst>
                    <a:ext uri="{9D8B030D-6E8A-4147-A177-3AD203B41FA5}">
                      <a16:colId xmlns:a16="http://schemas.microsoft.com/office/drawing/2014/main" val="3923303536"/>
                    </a:ext>
                  </a:extLst>
                </a:gridCol>
                <a:gridCol w="1506251">
                  <a:extLst>
                    <a:ext uri="{9D8B030D-6E8A-4147-A177-3AD203B41FA5}">
                      <a16:colId xmlns:a16="http://schemas.microsoft.com/office/drawing/2014/main" val="1297534597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val="368435828"/>
                    </a:ext>
                  </a:extLst>
                </a:gridCol>
                <a:gridCol w="5556424">
                  <a:extLst>
                    <a:ext uri="{9D8B030D-6E8A-4147-A177-3AD203B41FA5}">
                      <a16:colId xmlns:a16="http://schemas.microsoft.com/office/drawing/2014/main" val="2170629563"/>
                    </a:ext>
                  </a:extLst>
                </a:gridCol>
              </a:tblGrid>
              <a:tr h="119339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Name of indicator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Unit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Target value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Sources of validation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4113938"/>
                  </a:ext>
                </a:extLst>
              </a:tr>
              <a:tr h="358018"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Public events across borders jointly organised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event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2,00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Report on </a:t>
                      </a:r>
                      <a:r>
                        <a:rPr lang="hu-HU" sz="1600" b="1" dirty="0">
                          <a:solidFill>
                            <a:srgbClr val="FF0000"/>
                          </a:solidFill>
                          <a:effectLst/>
                        </a:rPr>
                        <a:t>cross border conference and study tour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3083387"/>
                  </a:ext>
                </a:extLst>
              </a:tr>
              <a:tr h="609116"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Pilot actions developed jointly and implemented in projects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pilot actions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1,00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600" kern="1200" dirty="0">
                          <a:solidFill>
                            <a:schemeClr val="tx1"/>
                          </a:solidFill>
                          <a:effectLst/>
                        </a:rPr>
                        <a:t>Report on the implementation of the </a:t>
                      </a:r>
                      <a:r>
                        <a:rPr lang="hu-H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pilot action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for two facilities </a:t>
                      </a:r>
                      <a:r>
                        <a:rPr lang="hu-HU" sz="1600" kern="1200" dirty="0">
                          <a:solidFill>
                            <a:schemeClr val="tx1"/>
                          </a:solidFill>
                          <a:effectLst/>
                        </a:rPr>
                        <a:t>together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with m</a:t>
                      </a:r>
                      <a:r>
                        <a:rPr lang="hu-HU" sz="1600" kern="1200" dirty="0">
                          <a:solidFill>
                            <a:schemeClr val="tx1"/>
                          </a:solidFill>
                          <a:effectLst/>
                        </a:rPr>
                        <a:t>apped Wastewater plant treatment facilities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6963796"/>
                  </a:ext>
                </a:extLst>
              </a:tr>
              <a:tr h="358018"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Organisations cooperating across borders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organizations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4,00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Six M</a:t>
                      </a:r>
                      <a:r>
                        <a:rPr lang="hu-HU" sz="1600" kern="1200" dirty="0">
                          <a:solidFill>
                            <a:schemeClr val="tx1"/>
                          </a:solidFill>
                          <a:effectLst/>
                        </a:rPr>
                        <a:t>inutes from Joint coordination </a:t>
                      </a:r>
                      <a:r>
                        <a:rPr lang="hu-H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meetings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Six </a:t>
                      </a:r>
                      <a:r>
                        <a:rPr lang="hu-HU" sz="1600" kern="1200" dirty="0">
                          <a:solidFill>
                            <a:schemeClr val="tx1"/>
                          </a:solidFill>
                          <a:effectLst/>
                        </a:rPr>
                        <a:t>Project reports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Joint </a:t>
                      </a:r>
                      <a:r>
                        <a:rPr lang="hu-HU" sz="1600" kern="1200" dirty="0">
                          <a:solidFill>
                            <a:schemeClr val="tx1"/>
                          </a:solidFill>
                          <a:effectLst/>
                        </a:rPr>
                        <a:t>Communication plan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2460371"/>
                  </a:ext>
                </a:extLst>
              </a:tr>
              <a:tr h="358018"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Organisations cooperating across borders after project completion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organizations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600">
                          <a:solidFill>
                            <a:schemeClr val="tx1"/>
                          </a:solidFill>
                          <a:effectLst/>
                        </a:rPr>
                        <a:t>4,00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Memorandum of understanding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b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etween partner organisations signed by all project partners.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2725537"/>
                  </a:ext>
                </a:extLst>
              </a:tr>
              <a:tr h="358018"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Number of actions contributing to the elimination of pollution sources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action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1,00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600" kern="1200" dirty="0">
                          <a:solidFill>
                            <a:schemeClr val="tx1"/>
                          </a:solidFill>
                          <a:effectLst/>
                        </a:rPr>
                        <a:t>Report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hu-HU" sz="1600" kern="1200" dirty="0">
                          <a:solidFill>
                            <a:schemeClr val="tx1"/>
                          </a:solidFill>
                          <a:effectLst/>
                        </a:rPr>
                        <a:t>after the implementation of education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 on </a:t>
                      </a:r>
                      <a:r>
                        <a:rPr lang="hu-HU" sz="1600" kern="1200" dirty="0">
                          <a:solidFill>
                            <a:schemeClr val="tx1"/>
                          </a:solidFill>
                          <a:effectLst/>
                        </a:rPr>
                        <a:t>the </a:t>
                      </a:r>
                      <a:r>
                        <a:rPr lang="hu-H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Programme platform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r>
                        <a:rPr lang="hu-H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eveloped protocols 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</a:rPr>
                        <a:t>- e</a:t>
                      </a:r>
                      <a:r>
                        <a:rPr lang="hu-H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lectronic document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1555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Number of educated persons on environmental and nature protection topics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person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300,0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u-HU" sz="1600" kern="1200" dirty="0">
                          <a:solidFill>
                            <a:schemeClr val="tx1"/>
                          </a:solidFill>
                          <a:effectLst/>
                        </a:rPr>
                        <a:t>Report from workshop in </a:t>
                      </a:r>
                      <a:r>
                        <a:rPr lang="hu-H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elementary schools</a:t>
                      </a:r>
                      <a:br>
                        <a:rPr lang="hu-HU" sz="1600" kern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600" kern="1200" dirty="0">
                          <a:solidFill>
                            <a:schemeClr val="tx1"/>
                          </a:solidFill>
                          <a:effectLst/>
                        </a:rPr>
                        <a:t>Report from </a:t>
                      </a:r>
                      <a:r>
                        <a:rPr lang="hu-H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high school workshop</a:t>
                      </a:r>
                      <a:br>
                        <a:rPr lang="hu-HU" sz="1600" kern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600" kern="1200" dirty="0">
                          <a:solidFill>
                            <a:schemeClr val="tx1"/>
                          </a:solidFill>
                          <a:effectLst/>
                        </a:rPr>
                        <a:t>Report from </a:t>
                      </a:r>
                      <a:r>
                        <a:rPr lang="hu-H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roundtable</a:t>
                      </a:r>
                      <a:br>
                        <a:rPr lang="hu-HU" sz="1600" kern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600" kern="1200" dirty="0">
                          <a:solidFill>
                            <a:schemeClr val="tx1"/>
                          </a:solidFill>
                          <a:effectLst/>
                        </a:rPr>
                        <a:t>Developed </a:t>
                      </a:r>
                      <a:r>
                        <a:rPr lang="hu-HU" sz="1600" b="1" kern="1200" dirty="0">
                          <a:solidFill>
                            <a:srgbClr val="FF0000"/>
                          </a:solidFill>
                          <a:effectLst/>
                        </a:rPr>
                        <a:t>ICT solution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362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44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38E8D-88AC-529F-3724-1C87012E9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D235A9-6D80-0B97-FABC-1FCE66859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8445"/>
            <a:ext cx="12192000" cy="27939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862189-2DDD-B850-A804-CD294C40DE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2" y="60325"/>
            <a:ext cx="2285007" cy="972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5C954D-6FA0-E5E7-8256-B5158E64A7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90" y="126744"/>
            <a:ext cx="862350" cy="848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D9E284-0B7D-8544-D0CC-DF839AAA53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471" y="126744"/>
            <a:ext cx="5786563" cy="8666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5815F-477A-93E4-7D9C-05E67E2AD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628" y="1155757"/>
            <a:ext cx="2510812" cy="52308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endParaRPr lang="en-US" sz="3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420905EA-50A4-B7D7-D3F2-2CF2AA642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683357"/>
              </p:ext>
            </p:extLst>
          </p:nvPr>
        </p:nvGraphicFramePr>
        <p:xfrm>
          <a:off x="2059627" y="652796"/>
          <a:ext cx="7218496" cy="13411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31682">
                  <a:extLst>
                    <a:ext uri="{9D8B030D-6E8A-4147-A177-3AD203B41FA5}">
                      <a16:colId xmlns:a16="http://schemas.microsoft.com/office/drawing/2014/main" val="2395721821"/>
                    </a:ext>
                  </a:extLst>
                </a:gridCol>
                <a:gridCol w="4986814">
                  <a:extLst>
                    <a:ext uri="{9D8B030D-6E8A-4147-A177-3AD203B41FA5}">
                      <a16:colId xmlns:a16="http://schemas.microsoft.com/office/drawing/2014/main" val="4017356714"/>
                    </a:ext>
                  </a:extLst>
                </a:gridCol>
              </a:tblGrid>
              <a:tr h="23682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Activity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of 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9214871"/>
                  </a:ext>
                </a:extLst>
              </a:tr>
              <a:tr h="289891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0.1 Project management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 partners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108703"/>
                  </a:ext>
                </a:extLst>
              </a:tr>
              <a:tr h="55258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0.2 Communication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All partners -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opening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conference</a:t>
                      </a: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ecological promotion material, roll ups, visibility</a:t>
                      </a: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closing conference, film,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media</a:t>
                      </a:r>
                      <a:r>
                        <a:rPr lang="en-US" sz="1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platform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57657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1DFD410-EE4C-C330-1A24-D40EE60CC434}"/>
              </a:ext>
            </a:extLst>
          </p:cNvPr>
          <p:cNvGrpSpPr/>
          <p:nvPr/>
        </p:nvGrpSpPr>
        <p:grpSpPr>
          <a:xfrm>
            <a:off x="247704" y="2110686"/>
            <a:ext cx="4133796" cy="2423214"/>
            <a:chOff x="258630" y="2022119"/>
            <a:chExt cx="4800258" cy="2636628"/>
          </a:xfrm>
        </p:grpSpPr>
        <p:pic>
          <p:nvPicPr>
            <p:cNvPr id="10" name="Picture 9" descr="A group of banners in a room&#10;&#10;AI-generated content may be incorrect.">
              <a:extLst>
                <a:ext uri="{FF2B5EF4-FFF2-40B4-BE49-F238E27FC236}">
                  <a16:creationId xmlns:a16="http://schemas.microsoft.com/office/drawing/2014/main" id="{6BF28464-BFB7-BCE9-B315-06E21A239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630" y="2329896"/>
              <a:ext cx="1746638" cy="2328851"/>
            </a:xfrm>
            <a:prstGeom prst="rect">
              <a:avLst/>
            </a:prstGeom>
          </p:spPr>
        </p:pic>
        <p:pic>
          <p:nvPicPr>
            <p:cNvPr id="11" name="Picture 10" descr="A group of people standing in a room&#10;&#10;AI-generated content may be incorrect.">
              <a:extLst>
                <a:ext uri="{FF2B5EF4-FFF2-40B4-BE49-F238E27FC236}">
                  <a16:creationId xmlns:a16="http://schemas.microsoft.com/office/drawing/2014/main" id="{77BFDD40-903C-0490-76E9-D280A7E93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2915" y="2397081"/>
              <a:ext cx="2925973" cy="21944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31D2DC-65A8-DF39-6121-CD5D1687C213}"/>
                </a:ext>
              </a:extLst>
            </p:cNvPr>
            <p:cNvSpPr txBox="1"/>
            <p:nvPr/>
          </p:nvSpPr>
          <p:spPr>
            <a:xfrm>
              <a:off x="489243" y="2022119"/>
              <a:ext cx="4470099" cy="368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600" b="1" dirty="0"/>
                <a:t>Opening conference, Novi Sad 17.10.2025.</a:t>
              </a:r>
              <a:endParaRPr lang="en-GB" sz="16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4C1960-9379-7887-C6AD-ED43129BACD6}"/>
              </a:ext>
            </a:extLst>
          </p:cNvPr>
          <p:cNvGrpSpPr/>
          <p:nvPr/>
        </p:nvGrpSpPr>
        <p:grpSpPr>
          <a:xfrm>
            <a:off x="4298828" y="2406236"/>
            <a:ext cx="2506822" cy="3004769"/>
            <a:chOff x="8425412" y="1994981"/>
            <a:chExt cx="3233189" cy="297931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7BD6D6-7F8B-3AF7-6F23-E55B3044EB3F}"/>
                </a:ext>
              </a:extLst>
            </p:cNvPr>
            <p:cNvSpPr txBox="1"/>
            <p:nvPr/>
          </p:nvSpPr>
          <p:spPr>
            <a:xfrm>
              <a:off x="8425412" y="1994981"/>
              <a:ext cx="3233189" cy="68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00" b="1" dirty="0"/>
                <a:t>Members of </a:t>
              </a:r>
              <a:r>
                <a:rPr lang="sr-Latn-RS" sz="1300" b="1" dirty="0"/>
                <a:t>DKMT </a:t>
              </a:r>
              <a:r>
                <a:rPr lang="en-GB" sz="1300" b="1" dirty="0"/>
                <a:t>Euroregion </a:t>
              </a:r>
              <a:r>
                <a:rPr lang="sr-Latn-RS" sz="1300" b="1" dirty="0"/>
                <a:t>Award for Excellence</a:t>
              </a:r>
              <a:r>
                <a:rPr lang="en-GB" sz="1300" b="1" dirty="0"/>
                <a:t> for CBC cooperation in 2024</a:t>
              </a:r>
              <a:endParaRPr lang="sr-Latn-RS" sz="1300" b="1" dirty="0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E3FD5E49-F09D-C10C-9105-AA68E732E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9142" y="2670180"/>
              <a:ext cx="2634952" cy="2304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3627D7-D106-FA05-A0C5-F4E17122C66D}"/>
              </a:ext>
            </a:extLst>
          </p:cNvPr>
          <p:cNvGrpSpPr/>
          <p:nvPr/>
        </p:nvGrpSpPr>
        <p:grpSpPr>
          <a:xfrm>
            <a:off x="1098426" y="4752991"/>
            <a:ext cx="2284020" cy="1885916"/>
            <a:chOff x="2039874" y="4666764"/>
            <a:chExt cx="2449221" cy="201663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65CA71-0230-D55A-D96B-84A3D3223067}"/>
                </a:ext>
              </a:extLst>
            </p:cNvPr>
            <p:cNvGrpSpPr/>
            <p:nvPr/>
          </p:nvGrpSpPr>
          <p:grpSpPr>
            <a:xfrm>
              <a:off x="2059627" y="4931383"/>
              <a:ext cx="2429468" cy="1752017"/>
              <a:chOff x="9208781" y="991943"/>
              <a:chExt cx="2625962" cy="2036652"/>
            </a:xfrm>
          </p:grpSpPr>
          <p:pic>
            <p:nvPicPr>
              <p:cNvPr id="20" name="Picture 19" descr="A brown bag with a white paper on it&#10;&#10;AI-generated content may be incorrect.">
                <a:extLst>
                  <a:ext uri="{FF2B5EF4-FFF2-40B4-BE49-F238E27FC236}">
                    <a16:creationId xmlns:a16="http://schemas.microsoft.com/office/drawing/2014/main" id="{3D5DF4FF-4B80-BC05-E47E-B2853F422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826628" y="1673033"/>
                <a:ext cx="985717" cy="1355562"/>
              </a:xfrm>
              <a:prstGeom prst="rect">
                <a:avLst/>
              </a:prstGeom>
            </p:spPr>
          </p:pic>
          <p:pic>
            <p:nvPicPr>
              <p:cNvPr id="21" name="Picture 20" descr="A fork and spoon in a paper wrapper&#10;&#10;AI-generated content may be incorrect.">
                <a:extLst>
                  <a:ext uri="{FF2B5EF4-FFF2-40B4-BE49-F238E27FC236}">
                    <a16:creationId xmlns:a16="http://schemas.microsoft.com/office/drawing/2014/main" id="{F7BE6F1A-82C1-95F4-B080-2C1C308488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33216" y="1008908"/>
                <a:ext cx="1315629" cy="986722"/>
              </a:xfrm>
              <a:prstGeom prst="rect">
                <a:avLst/>
              </a:prstGeom>
            </p:spPr>
          </p:pic>
          <p:pic>
            <p:nvPicPr>
              <p:cNvPr id="22" name="Picture 21" descr="A metal cylinder with a green carabiner&#10;&#10;AI-generated content may be incorrect.">
                <a:extLst>
                  <a:ext uri="{FF2B5EF4-FFF2-40B4-BE49-F238E27FC236}">
                    <a16:creationId xmlns:a16="http://schemas.microsoft.com/office/drawing/2014/main" id="{E85815F8-AE7A-A041-D883-B6D5337537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33309" y="991943"/>
                <a:ext cx="1301434" cy="976076"/>
              </a:xfrm>
              <a:prstGeom prst="rect">
                <a:avLst/>
              </a:prstGeom>
            </p:spPr>
          </p:pic>
          <p:pic>
            <p:nvPicPr>
              <p:cNvPr id="23" name="Picture 22" descr="A wooden cylinder with a logo on it&#10;&#10;AI-generated content may be incorrect.">
                <a:extLst>
                  <a:ext uri="{FF2B5EF4-FFF2-40B4-BE49-F238E27FC236}">
                    <a16:creationId xmlns:a16="http://schemas.microsoft.com/office/drawing/2014/main" id="{40CC114E-026B-1A4E-DB67-56BB23848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72145" y="1673033"/>
                <a:ext cx="1016672" cy="1355562"/>
              </a:xfrm>
              <a:prstGeom prst="rect">
                <a:avLst/>
              </a:prstGeom>
            </p:spPr>
          </p:pic>
          <p:pic>
            <p:nvPicPr>
              <p:cNvPr id="24" name="Picture 23" descr="A white t-shirt with a tag on it&#10;&#10;AI-generated content may be incorrect.">
                <a:extLst>
                  <a:ext uri="{FF2B5EF4-FFF2-40B4-BE49-F238E27FC236}">
                    <a16:creationId xmlns:a16="http://schemas.microsoft.com/office/drawing/2014/main" id="{2F3E4B86-84B8-2213-A0D1-FBB6A0DC95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08781" y="1673033"/>
                <a:ext cx="1016672" cy="1355562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B64758-7791-ED32-006D-36605E48279A}"/>
                </a:ext>
              </a:extLst>
            </p:cNvPr>
            <p:cNvSpPr txBox="1"/>
            <p:nvPr/>
          </p:nvSpPr>
          <p:spPr>
            <a:xfrm>
              <a:off x="2039874" y="4666764"/>
              <a:ext cx="2428499" cy="296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200" dirty="0">
                  <a:latin typeface="Aptos" panose="020B0004020202020204" pitchFamily="34" charset="0"/>
                </a:rPr>
                <a:t>Ecological promotion material</a:t>
              </a:r>
              <a:endParaRPr lang="en-GB" sz="120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69AD1E9-1224-6712-89A1-B7684CD37BC2}"/>
              </a:ext>
            </a:extLst>
          </p:cNvPr>
          <p:cNvGrpSpPr/>
          <p:nvPr/>
        </p:nvGrpSpPr>
        <p:grpSpPr>
          <a:xfrm>
            <a:off x="6693962" y="1968532"/>
            <a:ext cx="5250334" cy="3832739"/>
            <a:chOff x="6693962" y="1968532"/>
            <a:chExt cx="5250334" cy="38327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14F33D-C6CB-D7A5-7DEF-C68E490990C2}"/>
                </a:ext>
              </a:extLst>
            </p:cNvPr>
            <p:cNvSpPr txBox="1"/>
            <p:nvPr/>
          </p:nvSpPr>
          <p:spPr>
            <a:xfrm>
              <a:off x="6693962" y="1968532"/>
              <a:ext cx="3636272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300" dirty="0"/>
                <a:t>Synergie:</a:t>
              </a:r>
            </a:p>
            <a:p>
              <a:pPr marL="342900" indent="-342900">
                <a:buAutoNum type="arabicPeriod"/>
              </a:pPr>
              <a:r>
                <a:rPr lang="sr-Latn-RS" sz="1300" dirty="0"/>
                <a:t>Microdrink project</a:t>
              </a:r>
            </a:p>
            <a:p>
              <a:pPr marL="342900" indent="-342900">
                <a:buAutoNum type="arabicPeriod"/>
              </a:pPr>
              <a:r>
                <a:rPr lang="sr-Latn-RS" sz="1300" dirty="0"/>
                <a:t>Conference “</a:t>
              </a:r>
              <a:r>
                <a:rPr lang="en-GB" sz="1300" dirty="0">
                  <a:solidFill>
                    <a:srgbClr val="000000"/>
                  </a:solidFill>
                </a:rPr>
                <a:t>Microplastics for Breakfast," April 10, 2025, SUPERLAB </a:t>
              </a:r>
              <a:r>
                <a:rPr lang="en-GB" sz="1300" dirty="0" err="1">
                  <a:solidFill>
                    <a:srgbClr val="000000"/>
                  </a:solidFill>
                </a:rPr>
                <a:t>Institute,Vrčin</a:t>
              </a:r>
              <a:r>
                <a:rPr lang="en-GB" sz="1300" dirty="0">
                  <a:solidFill>
                    <a:srgbClr val="000000"/>
                  </a:solidFill>
                </a:rPr>
                <a:t>.</a:t>
              </a:r>
              <a:r>
                <a:rPr lang="sr-Latn-RS" sz="1300" dirty="0">
                  <a:solidFill>
                    <a:srgbClr val="000000"/>
                  </a:solidFill>
                </a:rPr>
                <a:t> </a:t>
              </a:r>
              <a:r>
                <a:rPr lang="en-GB" sz="1300" dirty="0">
                  <a:hlinkClick r:id="rId14"/>
                </a:rPr>
                <a:t>https://www.microplasticsforbreakfast.com/</a:t>
              </a:r>
              <a:r>
                <a:rPr lang="sr-Latn-RS" sz="1300" dirty="0"/>
                <a:t> </a:t>
              </a:r>
              <a:endParaRPr lang="sr-Latn-RS" sz="1300" dirty="0">
                <a:solidFill>
                  <a:srgbClr val="000000"/>
                </a:solidFill>
              </a:endParaRPr>
            </a:p>
            <a:p>
              <a:pPr marL="342900" indent="-342900">
                <a:buAutoNum type="arabicPeriod"/>
              </a:pPr>
              <a:r>
                <a:rPr lang="sr-Latn-RS" sz="1300" dirty="0">
                  <a:solidFill>
                    <a:srgbClr val="000000"/>
                  </a:solidFill>
                </a:rPr>
                <a:t>Participation in joint newslater – Microdrink activity</a:t>
              </a:r>
            </a:p>
            <a:p>
              <a:pPr marL="342900" indent="-342900">
                <a:buAutoNum type="arabicPeriod"/>
              </a:pPr>
              <a:r>
                <a:rPr lang="sr-Latn-RS" sz="1300" dirty="0"/>
                <a:t> Participation in Conference „Water 2025“, Kopaonik, Serbia</a:t>
              </a:r>
              <a:endParaRPr lang="en-GB" sz="1300" dirty="0"/>
            </a:p>
          </p:txBody>
        </p:sp>
        <p:pic>
          <p:nvPicPr>
            <p:cNvPr id="17" name="Picture 16" descr="A group of people standing in front of a sign&#10;&#10;AI-generated content may be incorrect.">
              <a:extLst>
                <a:ext uri="{FF2B5EF4-FFF2-40B4-BE49-F238E27FC236}">
                  <a16:creationId xmlns:a16="http://schemas.microsoft.com/office/drawing/2014/main" id="{3B09E884-A95F-946D-96A7-C338539EC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3547" y="4064000"/>
              <a:ext cx="1918834" cy="1376701"/>
            </a:xfrm>
            <a:prstGeom prst="rect">
              <a:avLst/>
            </a:prstGeom>
          </p:spPr>
        </p:pic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18990F10-6FD3-2794-D150-87BE236682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0959687"/>
                </p:ext>
              </p:extLst>
            </p:nvPr>
          </p:nvGraphicFramePr>
          <p:xfrm>
            <a:off x="6843048" y="4078445"/>
            <a:ext cx="2435075" cy="17228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16" imgW="11334694" imgH="8019921" progId="Acrobat.Document.DC">
                    <p:embed/>
                  </p:oleObj>
                </mc:Choice>
                <mc:Fallback>
                  <p:oleObj name="Acrobat Document" r:id="rId16" imgW="11334694" imgH="8019921" progId="Acrobat.Document.DC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18990F10-6FD3-2794-D150-87BE2366823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843048" y="4078445"/>
                          <a:ext cx="2435075" cy="17228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8" name="Picture 27" descr="A person standing at a podium&#10;&#10;AI-generated content may be incorrect.">
              <a:extLst>
                <a:ext uri="{FF2B5EF4-FFF2-40B4-BE49-F238E27FC236}">
                  <a16:creationId xmlns:a16="http://schemas.microsoft.com/office/drawing/2014/main" id="{1A702E87-B792-7F4F-8C31-833126C7F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0657" y="2190225"/>
              <a:ext cx="1733639" cy="160870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EA0186-B107-A220-7EEB-45D9B13DAF91}"/>
              </a:ext>
            </a:extLst>
          </p:cNvPr>
          <p:cNvGrpSpPr/>
          <p:nvPr/>
        </p:nvGrpSpPr>
        <p:grpSpPr>
          <a:xfrm>
            <a:off x="3881797" y="6014544"/>
            <a:ext cx="4420752" cy="644626"/>
            <a:chOff x="120003" y="4490517"/>
            <a:chExt cx="5731487" cy="86677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F5A1E6A-CF41-B14B-618A-0673132CE7BC}"/>
                </a:ext>
              </a:extLst>
            </p:cNvPr>
            <p:cNvGrpSpPr/>
            <p:nvPr/>
          </p:nvGrpSpPr>
          <p:grpSpPr>
            <a:xfrm>
              <a:off x="120003" y="4549066"/>
              <a:ext cx="5162740" cy="615664"/>
              <a:chOff x="148578" y="4840519"/>
              <a:chExt cx="5162740" cy="615664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6235ED-FF70-B9C8-AC4B-FD66847C982E}"/>
                  </a:ext>
                </a:extLst>
              </p:cNvPr>
              <p:cNvSpPr txBox="1"/>
              <p:nvPr/>
            </p:nvSpPr>
            <p:spPr>
              <a:xfrm>
                <a:off x="148578" y="4876805"/>
                <a:ext cx="1032615" cy="579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sz="1100" dirty="0">
                    <a:ea typeface="Aptos" panose="020B0004020202020204" pitchFamily="34" charset="0"/>
                    <a:cs typeface="Times New Roman" panose="02020603050405020304" pitchFamily="18" charset="0"/>
                  </a:rPr>
                  <a:t>Facebook:</a:t>
                </a:r>
                <a:endParaRPr lang="en-GB" sz="11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3160981-9C75-670A-8081-052720EC19AB}"/>
                  </a:ext>
                </a:extLst>
              </p:cNvPr>
              <p:cNvSpPr txBox="1"/>
              <p:nvPr/>
            </p:nvSpPr>
            <p:spPr>
              <a:xfrm>
                <a:off x="1880691" y="4859326"/>
                <a:ext cx="1164621" cy="351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100" dirty="0"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Instagram:</a:t>
                </a:r>
                <a:endParaRPr lang="en-GB" sz="11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C426FDB-B7EC-FBAE-9FB6-435C098EDDC9}"/>
                  </a:ext>
                </a:extLst>
              </p:cNvPr>
              <p:cNvSpPr txBox="1"/>
              <p:nvPr/>
            </p:nvSpPr>
            <p:spPr>
              <a:xfrm>
                <a:off x="3631093" y="4840519"/>
                <a:ext cx="1680225" cy="351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sz="1100" dirty="0"/>
                  <a:t>Program website:</a:t>
                </a:r>
                <a:endParaRPr lang="en-GB" sz="1100" dirty="0"/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6E2C544-10EC-F21D-9D9F-2F56E3950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775" y="4490518"/>
              <a:ext cx="866775" cy="866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3B0AF13-4AD6-1E5E-6664-F753D2C56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987" y="4490517"/>
              <a:ext cx="866775" cy="866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33" descr="QR Code">
              <a:extLst>
                <a:ext uri="{FF2B5EF4-FFF2-40B4-BE49-F238E27FC236}">
                  <a16:creationId xmlns:a16="http://schemas.microsoft.com/office/drawing/2014/main" id="{04F80239-6946-2B67-9F94-00A1CCD07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5135941" y="4549066"/>
              <a:ext cx="715549" cy="71554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2836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E54D4-FC96-F59D-BE1E-87252ACFA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3E0A91-0B37-8237-56B6-A4E1788A7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8445"/>
            <a:ext cx="12192000" cy="27939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EB9B74-7B4F-E963-07F5-1A448C967A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2" y="60325"/>
            <a:ext cx="2285007" cy="972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B28AD2-1711-5D53-C6CC-4D0B752EA6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90" y="126744"/>
            <a:ext cx="862350" cy="848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90AA6D-8D77-6565-C1A5-F2CA18CA12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471" y="126744"/>
            <a:ext cx="5786563" cy="8666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B81D2A-F720-60E3-AC50-F28C5673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156" y="433513"/>
            <a:ext cx="2510812" cy="52308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endParaRPr lang="en-US" sz="3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740BC0CE-5054-576C-B5C2-A0E663867F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614565"/>
              </p:ext>
            </p:extLst>
          </p:nvPr>
        </p:nvGraphicFramePr>
        <p:xfrm>
          <a:off x="4973874" y="1101987"/>
          <a:ext cx="7176564" cy="155471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56185">
                  <a:extLst>
                    <a:ext uri="{9D8B030D-6E8A-4147-A177-3AD203B41FA5}">
                      <a16:colId xmlns:a16="http://schemas.microsoft.com/office/drawing/2014/main" val="2395721821"/>
                    </a:ext>
                  </a:extLst>
                </a:gridCol>
                <a:gridCol w="4320379">
                  <a:extLst>
                    <a:ext uri="{9D8B030D-6E8A-4147-A177-3AD203B41FA5}">
                      <a16:colId xmlns:a16="http://schemas.microsoft.com/office/drawing/2014/main" val="4017356714"/>
                    </a:ext>
                  </a:extLst>
                </a:gridCol>
              </a:tblGrid>
              <a:tr h="24391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Activity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of activity</a:t>
                      </a:r>
                      <a:endParaRPr lang="en-US" sz="140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9214871"/>
                  </a:ext>
                </a:extLst>
              </a:tr>
              <a:tr h="73175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1.1 Education of Public Experts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40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1st education of public experts – Novi Sad, 18.10.2024. </a:t>
                      </a:r>
                    </a:p>
                    <a:p>
                      <a:r>
                        <a:rPr lang="sr-Latn-RS" sz="140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2nd education of public experts – Sombor, </a:t>
                      </a:r>
                      <a:r>
                        <a:rPr lang="en-GB" sz="140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10.03.2025.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3rd education of public experts – Baja, </a:t>
                      </a:r>
                      <a:r>
                        <a:rPr lang="en-GB" sz="140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17.07.</a:t>
                      </a:r>
                      <a:r>
                        <a:rPr lang="sr-Latn-RS" sz="140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2025</a:t>
                      </a:r>
                      <a:endParaRPr lang="en-GB" sz="140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73591"/>
                  </a:ext>
                </a:extLst>
              </a:tr>
              <a:tr h="487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1.2 Procurement of </a:t>
                      </a:r>
                      <a:r>
                        <a:rPr lang="en-US" sz="1400" b="1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equipment</a:t>
                      </a:r>
                      <a:r>
                        <a:rPr lang="en-US" sz="1400" dirty="0"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for sampling and detecting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057262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7A295FF9-4E88-54BF-D805-142C3E3C4CD8}"/>
              </a:ext>
            </a:extLst>
          </p:cNvPr>
          <p:cNvGrpSpPr/>
          <p:nvPr/>
        </p:nvGrpSpPr>
        <p:grpSpPr>
          <a:xfrm>
            <a:off x="159688" y="911783"/>
            <a:ext cx="4669487" cy="5273768"/>
            <a:chOff x="159688" y="911783"/>
            <a:chExt cx="4860913" cy="5273768"/>
          </a:xfrm>
        </p:grpSpPr>
        <p:pic>
          <p:nvPicPr>
            <p:cNvPr id="38" name="Picture 37" descr="A group of people in a room&#10;&#10;AI-generated content may be incorrect.">
              <a:extLst>
                <a:ext uri="{FF2B5EF4-FFF2-40B4-BE49-F238E27FC236}">
                  <a16:creationId xmlns:a16="http://schemas.microsoft.com/office/drawing/2014/main" id="{FFF5D989-7D98-BBD9-C405-61E30B14D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5970" y="4382535"/>
              <a:ext cx="2394631" cy="1803016"/>
            </a:xfrm>
            <a:prstGeom prst="rect">
              <a:avLst/>
            </a:prstGeom>
          </p:spPr>
        </p:pic>
        <p:pic>
          <p:nvPicPr>
            <p:cNvPr id="39" name="Picture 38" descr="A person standing in front of a large screen&#10;&#10;AI-generated content may be incorrect.">
              <a:extLst>
                <a:ext uri="{FF2B5EF4-FFF2-40B4-BE49-F238E27FC236}">
                  <a16:creationId xmlns:a16="http://schemas.microsoft.com/office/drawing/2014/main" id="{FBCEB2BC-E21C-0D64-90FB-25089EF1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88" y="4191177"/>
              <a:ext cx="2394631" cy="1803016"/>
            </a:xfrm>
            <a:prstGeom prst="rect">
              <a:avLst/>
            </a:prstGeom>
          </p:spPr>
        </p:pic>
        <p:pic>
          <p:nvPicPr>
            <p:cNvPr id="40" name="Picture 39" descr="Microplastic_250115_1">
              <a:extLst>
                <a:ext uri="{FF2B5EF4-FFF2-40B4-BE49-F238E27FC236}">
                  <a16:creationId xmlns:a16="http://schemas.microsoft.com/office/drawing/2014/main" id="{7A7141F6-4E60-B4D2-5E99-A269CD36F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0778" y="911783"/>
              <a:ext cx="2472906" cy="16502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Picture 40" descr="A person standing at a podium in front of a group of people&#10;&#10;AI-generated content may be incorrect.">
              <a:extLst>
                <a:ext uri="{FF2B5EF4-FFF2-40B4-BE49-F238E27FC236}">
                  <a16:creationId xmlns:a16="http://schemas.microsoft.com/office/drawing/2014/main" id="{52715BBA-B450-5516-BDEF-42538613D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057" y="1150593"/>
              <a:ext cx="2069163" cy="2564136"/>
            </a:xfrm>
            <a:prstGeom prst="rect">
              <a:avLst/>
            </a:prstGeom>
          </p:spPr>
        </p:pic>
        <p:pic>
          <p:nvPicPr>
            <p:cNvPr id="42" name="Picture 41" descr="A person and person standing on a dock&#10;&#10;AI-generated content may be incorrect.">
              <a:extLst>
                <a:ext uri="{FF2B5EF4-FFF2-40B4-BE49-F238E27FC236}">
                  <a16:creationId xmlns:a16="http://schemas.microsoft.com/office/drawing/2014/main" id="{033A78B7-156D-030C-05CF-7A592DA8D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2649" y="2573733"/>
              <a:ext cx="2069163" cy="1557958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8E74997-60A9-5153-173B-14EC516936FE}"/>
              </a:ext>
            </a:extLst>
          </p:cNvPr>
          <p:cNvSpPr txBox="1"/>
          <p:nvPr/>
        </p:nvSpPr>
        <p:spPr>
          <a:xfrm>
            <a:off x="4973874" y="2690336"/>
            <a:ext cx="29846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Equipment for sampling:</a:t>
            </a:r>
          </a:p>
          <a:p>
            <a:pPr marL="285750" indent="-285750">
              <a:buFontTx/>
              <a:buChar char="-"/>
            </a:pPr>
            <a:r>
              <a:rPr lang="en-GB" dirty="0"/>
              <a:t>Pump method for water</a:t>
            </a:r>
          </a:p>
          <a:p>
            <a:pPr marL="285750" indent="-285750">
              <a:buFontTx/>
              <a:buChar char="-"/>
            </a:pPr>
            <a:r>
              <a:rPr lang="en-GB" dirty="0"/>
              <a:t>Manta net</a:t>
            </a:r>
          </a:p>
          <a:p>
            <a:pPr marL="285750" indent="-285750">
              <a:buFontTx/>
              <a:buChar char="-"/>
            </a:pPr>
            <a:r>
              <a:rPr lang="en-GB" dirty="0"/>
              <a:t>Grab sampler for sediment</a:t>
            </a:r>
          </a:p>
          <a:p>
            <a:pPr marL="285750" indent="-285750">
              <a:buFontTx/>
              <a:buChar char="-"/>
            </a:pPr>
            <a:r>
              <a:rPr lang="en-GB" dirty="0"/>
              <a:t>Boat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CC3CC7-4B29-DB95-A83E-E348C02027F9}"/>
              </a:ext>
            </a:extLst>
          </p:cNvPr>
          <p:cNvSpPr txBox="1"/>
          <p:nvPr/>
        </p:nvSpPr>
        <p:spPr>
          <a:xfrm>
            <a:off x="7901972" y="3175514"/>
            <a:ext cx="41099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Equipment for analysing:</a:t>
            </a:r>
          </a:p>
          <a:p>
            <a:pPr marL="285750" indent="-285750">
              <a:buFontTx/>
              <a:buChar char="-"/>
            </a:pPr>
            <a:r>
              <a:rPr lang="en-GB" dirty="0"/>
              <a:t>FTIR spectroscopy</a:t>
            </a:r>
          </a:p>
          <a:p>
            <a:pPr marL="285750" indent="-285750">
              <a:buFontTx/>
              <a:buChar char="-"/>
            </a:pPr>
            <a:r>
              <a:rPr lang="en-GB" dirty="0"/>
              <a:t>Filters</a:t>
            </a:r>
          </a:p>
          <a:p>
            <a:pPr marL="285750" indent="-285750">
              <a:buFontTx/>
              <a:buChar char="-"/>
            </a:pPr>
            <a:r>
              <a:rPr lang="en-GB" dirty="0"/>
              <a:t>Evaporation systems</a:t>
            </a:r>
          </a:p>
          <a:p>
            <a:pPr marL="285750" indent="-285750">
              <a:buFontTx/>
              <a:buChar char="-"/>
            </a:pPr>
            <a:r>
              <a:rPr lang="en-GB" dirty="0"/>
              <a:t>Chemicals and consumables</a:t>
            </a:r>
          </a:p>
          <a:p>
            <a:pPr marL="285750" indent="-285750">
              <a:buFontTx/>
              <a:buChar char="-"/>
            </a:pPr>
            <a:r>
              <a:rPr lang="en-GB" dirty="0"/>
              <a:t>Basic laboratory equipment and dishes</a:t>
            </a:r>
          </a:p>
          <a:p>
            <a:pPr marL="285750" indent="-285750">
              <a:buFontTx/>
              <a:buChar char="-"/>
            </a:pPr>
            <a:r>
              <a:rPr lang="en-GB" dirty="0"/>
              <a:t>IT equipment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E41EE7-54DF-D455-4738-87B53CDACA78}"/>
              </a:ext>
            </a:extLst>
          </p:cNvPr>
          <p:cNvSpPr txBox="1"/>
          <p:nvPr/>
        </p:nvSpPr>
        <p:spPr>
          <a:xfrm>
            <a:off x="5128353" y="5152278"/>
            <a:ext cx="5733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Equipment for pilot project:</a:t>
            </a:r>
          </a:p>
          <a:p>
            <a:pPr marL="285750" indent="-285750">
              <a:buFontTx/>
              <a:buChar char="-"/>
            </a:pPr>
            <a:r>
              <a:rPr lang="en-GB" dirty="0"/>
              <a:t>Membrane vacuum filtration system with vacuum pump</a:t>
            </a:r>
          </a:p>
        </p:txBody>
      </p:sp>
    </p:spTree>
    <p:extLst>
      <p:ext uri="{BB962C8B-B14F-4D97-AF65-F5344CB8AC3E}">
        <p14:creationId xmlns:p14="http://schemas.microsoft.com/office/powerpoint/2010/main" val="73690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16459-3AF0-398F-807F-BA3B8B49C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398268-4F2D-3CC4-604D-8F087AB10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78445"/>
            <a:ext cx="12192000" cy="27939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F95CFF-0F78-210F-A738-D35036A898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2" y="60325"/>
            <a:ext cx="2285007" cy="972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477415-5355-32E2-2DBA-534E606551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090" y="126744"/>
            <a:ext cx="862350" cy="848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BB2AB5-BA0A-0F75-5678-0051131876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471" y="126744"/>
            <a:ext cx="5786563" cy="8666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5ED41D-74E6-A61F-B4C2-539D48C5E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278" y="230836"/>
            <a:ext cx="2510812" cy="52308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Activities</a:t>
            </a:r>
            <a:endParaRPr lang="en-US" sz="36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887717-8A8B-5B8F-3C48-E2C1083F3647}"/>
              </a:ext>
            </a:extLst>
          </p:cNvPr>
          <p:cNvGrpSpPr/>
          <p:nvPr/>
        </p:nvGrpSpPr>
        <p:grpSpPr>
          <a:xfrm>
            <a:off x="286486" y="1017845"/>
            <a:ext cx="3130080" cy="2510482"/>
            <a:chOff x="174829" y="1403149"/>
            <a:chExt cx="5591869" cy="3730826"/>
          </a:xfrm>
        </p:grpSpPr>
        <p:pic>
          <p:nvPicPr>
            <p:cNvPr id="9" name="Picture 2" descr="Landkarte:  Flussfahrt Donau">
              <a:extLst>
                <a:ext uri="{FF2B5EF4-FFF2-40B4-BE49-F238E27FC236}">
                  <a16:creationId xmlns:a16="http://schemas.microsoft.com/office/drawing/2014/main" id="{20866C66-E2A6-1F56-F9D0-065F2A9F5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29" y="1403149"/>
              <a:ext cx="5591869" cy="3730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A9C446C-718D-B8A6-DE44-6611042E2B74}"/>
                    </a:ext>
                  </a:extLst>
                </p14:cNvPr>
                <p14:cNvContentPartPr/>
                <p14:nvPr/>
              </p14:nvContentPartPr>
              <p14:xfrm>
                <a:off x="2649750" y="3083115"/>
                <a:ext cx="464400" cy="464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67AEC42-7ECB-87E7-A59A-DB46DAC5E80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43630" y="3076995"/>
                  <a:ext cx="476640" cy="47664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5E056CEE-1B9B-2408-A67B-07161A7A4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872567"/>
              </p:ext>
            </p:extLst>
          </p:nvPr>
        </p:nvGraphicFramePr>
        <p:xfrm>
          <a:off x="4310844" y="728443"/>
          <a:ext cx="7037360" cy="3048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92376">
                  <a:extLst>
                    <a:ext uri="{9D8B030D-6E8A-4147-A177-3AD203B41FA5}">
                      <a16:colId xmlns:a16="http://schemas.microsoft.com/office/drawing/2014/main" val="2395721821"/>
                    </a:ext>
                  </a:extLst>
                </a:gridCol>
                <a:gridCol w="5644984">
                  <a:extLst>
                    <a:ext uri="{9D8B030D-6E8A-4147-A177-3AD203B41FA5}">
                      <a16:colId xmlns:a16="http://schemas.microsoft.com/office/drawing/2014/main" val="4017356714"/>
                    </a:ext>
                  </a:extLst>
                </a:gridCol>
              </a:tblGrid>
              <a:tr h="24735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Activity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Description of 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9214871"/>
                  </a:ext>
                </a:extLst>
              </a:tr>
              <a:tr h="1753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1.3 Sample collection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Water: 117 samples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River sediment: 10 samples (HU)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Planned sample points </a:t>
                      </a:r>
                      <a:r>
                        <a:rPr lang="sr-Latn-RS" sz="1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open surface water (34 samples: 16HU/18SRB) -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upstream and downstream to discharge wastewater</a:t>
                      </a:r>
                      <a:r>
                        <a:rPr lang="sr-Latn-R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</a:t>
                      </a:r>
                      <a:r>
                        <a:rPr lang="sr-Latn-RS" sz="1100" b="1" dirty="0">
                          <a:solidFill>
                            <a:srgbClr val="FF0000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Baja, Mohacs, Bezdan, Sombor, Bačka Palanka, Novi Sad</a:t>
                      </a:r>
                      <a:r>
                        <a:rPr lang="sr-Latn-R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Canals (38 samples: 28HU/10SRB)</a:t>
                      </a:r>
                      <a:r>
                        <a:rPr lang="sr-Latn-R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Ferenc-Chanel, Baja </a:t>
                      </a:r>
                      <a:r>
                        <a:rPr lang="en-US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Bezdan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canal, </a:t>
                      </a:r>
                      <a:r>
                        <a:rPr lang="en-US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Kígyós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Canal System </a:t>
                      </a:r>
                      <a:endParaRPr lang="sr-Latn-R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nature parks</a:t>
                      </a:r>
                      <a:r>
                        <a:rPr lang="sr-Latn-RS" sz="1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(22 samples: 12HU/10SRB)</a:t>
                      </a:r>
                      <a:r>
                        <a:rPr lang="sr-Latn-R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nature park </a:t>
                      </a:r>
                      <a:r>
                        <a:rPr lang="en-US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Gemenc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Riha oxbow lake,</a:t>
                      </a:r>
                      <a:r>
                        <a:rPr lang="sr-Latn-R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Gornje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podunavlje</a:t>
                      </a:r>
                      <a:r>
                        <a:rPr lang="sr-Latn-R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Begečka</a:t>
                      </a: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jama</a:t>
                      </a:r>
                      <a:r>
                        <a:rPr lang="sr-Latn-R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1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Wastewater (23 samples: 4HU/19SRB)</a:t>
                      </a:r>
                      <a:r>
                        <a:rPr lang="sr-Latn-R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</a:t>
                      </a:r>
                      <a:r>
                        <a:rPr lang="sr-Latn-RS" sz="1100" i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Baja, Sombor (pilot project)</a:t>
                      </a:r>
                      <a:r>
                        <a:rPr lang="sr-Latn-R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Novi Sad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85342"/>
                  </a:ext>
                </a:extLst>
              </a:tr>
              <a:tr h="40741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1.4 Validation of methods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Analyses and validation of methods are in progress.</a:t>
                      </a:r>
                      <a:endParaRPr lang="en-US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261175"/>
                  </a:ext>
                </a:extLst>
              </a:tr>
              <a:tr h="40741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1.5 Protocol development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 progress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233030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9F30AA5B-F89E-35B2-3E84-6376F2A62BE6}"/>
              </a:ext>
            </a:extLst>
          </p:cNvPr>
          <p:cNvGrpSpPr/>
          <p:nvPr/>
        </p:nvGrpSpPr>
        <p:grpSpPr>
          <a:xfrm>
            <a:off x="264042" y="3672840"/>
            <a:ext cx="1407795" cy="3048000"/>
            <a:chOff x="264042" y="3672840"/>
            <a:chExt cx="1407795" cy="3048000"/>
          </a:xfrm>
        </p:grpSpPr>
        <p:pic>
          <p:nvPicPr>
            <p:cNvPr id="19" name="Picture 18" descr="A body of water with trees in the background&#10;&#10;AI-generated content may be incorrect.">
              <a:extLst>
                <a:ext uri="{FF2B5EF4-FFF2-40B4-BE49-F238E27FC236}">
                  <a16:creationId xmlns:a16="http://schemas.microsoft.com/office/drawing/2014/main" id="{C357A18C-BEE5-D341-94A4-EBA43BC32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042" y="3672840"/>
              <a:ext cx="1407795" cy="3048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38E920-9DB6-FE27-B853-5A56FA1DCE9E}"/>
                </a:ext>
              </a:extLst>
            </p:cNvPr>
            <p:cNvSpPr txBox="1"/>
            <p:nvPr/>
          </p:nvSpPr>
          <p:spPr>
            <a:xfrm>
              <a:off x="286486" y="3795432"/>
              <a:ext cx="742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200" dirty="0"/>
                <a:t>Sombor</a:t>
              </a:r>
              <a:endParaRPr lang="en-GB" sz="12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6F925C-8040-B3E2-9D8D-9FFE7B3BC412}"/>
              </a:ext>
            </a:extLst>
          </p:cNvPr>
          <p:cNvGrpSpPr/>
          <p:nvPr/>
        </p:nvGrpSpPr>
        <p:grpSpPr>
          <a:xfrm>
            <a:off x="2018373" y="3937721"/>
            <a:ext cx="1241890" cy="2689443"/>
            <a:chOff x="2018373" y="3937721"/>
            <a:chExt cx="1241890" cy="2689443"/>
          </a:xfrm>
        </p:grpSpPr>
        <p:pic>
          <p:nvPicPr>
            <p:cNvPr id="17" name="Picture 16" descr="A blue wall with a yellow door&#10;&#10;AI-generated content may be incorrect.">
              <a:extLst>
                <a:ext uri="{FF2B5EF4-FFF2-40B4-BE49-F238E27FC236}">
                  <a16:creationId xmlns:a16="http://schemas.microsoft.com/office/drawing/2014/main" id="{047B7CDC-D166-1666-1146-8EBE98559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294596" y="4661498"/>
              <a:ext cx="2689443" cy="124189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2C1888-64BD-B36A-5B07-D5BC9A061260}"/>
                </a:ext>
              </a:extLst>
            </p:cNvPr>
            <p:cNvSpPr txBox="1"/>
            <p:nvPr/>
          </p:nvSpPr>
          <p:spPr>
            <a:xfrm>
              <a:off x="2226203" y="4347347"/>
              <a:ext cx="742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200" dirty="0"/>
                <a:t>Sombor</a:t>
              </a:r>
              <a:endParaRPr lang="en-GB" sz="1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FFFE41-A593-49E8-B859-709AF144CB85}"/>
              </a:ext>
            </a:extLst>
          </p:cNvPr>
          <p:cNvGrpSpPr/>
          <p:nvPr/>
        </p:nvGrpSpPr>
        <p:grpSpPr>
          <a:xfrm>
            <a:off x="3606800" y="4207415"/>
            <a:ext cx="2772041" cy="2419749"/>
            <a:chOff x="3606800" y="4207415"/>
            <a:chExt cx="2772041" cy="2419749"/>
          </a:xfrm>
        </p:grpSpPr>
        <p:pic>
          <p:nvPicPr>
            <p:cNvPr id="15" name="Picture 14" descr="A boat with equipment on the water&#10;&#10;AI-generated content may be incorrect.">
              <a:extLst>
                <a:ext uri="{FF2B5EF4-FFF2-40B4-BE49-F238E27FC236}">
                  <a16:creationId xmlns:a16="http://schemas.microsoft.com/office/drawing/2014/main" id="{736D248A-CBFE-64BD-4225-B9594B063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6800" y="4207415"/>
              <a:ext cx="2772041" cy="241974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7AF2FB-6547-DA06-629F-66A412B7E322}"/>
                </a:ext>
              </a:extLst>
            </p:cNvPr>
            <p:cNvSpPr txBox="1"/>
            <p:nvPr/>
          </p:nvSpPr>
          <p:spPr>
            <a:xfrm>
              <a:off x="5364295" y="4235561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Baja</a:t>
              </a:r>
              <a:endParaRPr lang="en-GB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519B2E-4B51-0E94-1305-C881583350B3}"/>
              </a:ext>
            </a:extLst>
          </p:cNvPr>
          <p:cNvGrpSpPr/>
          <p:nvPr/>
        </p:nvGrpSpPr>
        <p:grpSpPr>
          <a:xfrm>
            <a:off x="6597846" y="4207415"/>
            <a:ext cx="2612829" cy="2419749"/>
            <a:chOff x="6597846" y="4207415"/>
            <a:chExt cx="2612829" cy="2419749"/>
          </a:xfrm>
        </p:grpSpPr>
        <p:pic>
          <p:nvPicPr>
            <p:cNvPr id="13" name="Picture 12" descr="A group of people on a boat&#10;&#10;AI-generated content may be incorrect.">
              <a:extLst>
                <a:ext uri="{FF2B5EF4-FFF2-40B4-BE49-F238E27FC236}">
                  <a16:creationId xmlns:a16="http://schemas.microsoft.com/office/drawing/2014/main" id="{94C08E1E-FEF7-B37E-9125-25EC63A7B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7846" y="4207415"/>
              <a:ext cx="2612829" cy="241974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DF322D-E0D5-83E5-DC88-4C27A953CCCB}"/>
                </a:ext>
              </a:extLst>
            </p:cNvPr>
            <p:cNvSpPr txBox="1"/>
            <p:nvPr/>
          </p:nvSpPr>
          <p:spPr>
            <a:xfrm>
              <a:off x="6828109" y="4347347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dirty="0"/>
                <a:t>Baja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894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</TotalTime>
  <Words>1425</Words>
  <Application>Microsoft Office PowerPoint</Application>
  <PresentationFormat>Widescreen</PresentationFormat>
  <Paragraphs>178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Open Sans</vt:lpstr>
      <vt:lpstr>Open Sans</vt:lpstr>
      <vt:lpstr>Custom Design</vt:lpstr>
      <vt:lpstr>Office Theme</vt:lpstr>
      <vt:lpstr>Acrobat Document</vt:lpstr>
      <vt:lpstr>PowerPoint Presentation</vt:lpstr>
      <vt:lpstr>Project</vt:lpstr>
      <vt:lpstr>Overall Objective</vt:lpstr>
      <vt:lpstr>Project Summary</vt:lpstr>
      <vt:lpstr>Target groups</vt:lpstr>
      <vt:lpstr>Indicators</vt:lpstr>
      <vt:lpstr>Activities</vt:lpstr>
      <vt:lpstr>Activities</vt:lpstr>
      <vt:lpstr>Activities</vt:lpstr>
      <vt:lpstr>Activities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MInimizing CROssborder water contamination of microPLASTICS-Microplastics HUSRB/23R/12/089</dc:title>
  <dc:creator>Jano Puškar</dc:creator>
  <cp:lastModifiedBy>Josip Mihajlović</cp:lastModifiedBy>
  <cp:revision>27</cp:revision>
  <dcterms:created xsi:type="dcterms:W3CDTF">2024-08-09T12:32:42Z</dcterms:created>
  <dcterms:modified xsi:type="dcterms:W3CDTF">2025-09-22T07:38:15Z</dcterms:modified>
</cp:coreProperties>
</file>